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17" r:id="rId5"/>
    <p:sldId id="385" r:id="rId6"/>
    <p:sldId id="318" r:id="rId7"/>
    <p:sldId id="375" r:id="rId8"/>
    <p:sldId id="376" r:id="rId9"/>
    <p:sldId id="377" r:id="rId10"/>
    <p:sldId id="379" r:id="rId11"/>
    <p:sldId id="381" r:id="rId12"/>
    <p:sldId id="382" r:id="rId13"/>
    <p:sldId id="383" r:id="rId14"/>
    <p:sldId id="387" r:id="rId15"/>
    <p:sldId id="400" r:id="rId16"/>
    <p:sldId id="403" r:id="rId17"/>
    <p:sldId id="404" r:id="rId18"/>
    <p:sldId id="395" r:id="rId19"/>
    <p:sldId id="405" r:id="rId20"/>
    <p:sldId id="397" r:id="rId21"/>
    <p:sldId id="391" r:id="rId22"/>
    <p:sldId id="392" r:id="rId23"/>
    <p:sldId id="388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417" r:id="rId36"/>
    <p:sldId id="418" r:id="rId37"/>
    <p:sldId id="419" r:id="rId38"/>
    <p:sldId id="420" r:id="rId39"/>
    <p:sldId id="421" r:id="rId40"/>
    <p:sldId id="422" r:id="rId41"/>
    <p:sldId id="442" r:id="rId42"/>
    <p:sldId id="443" r:id="rId43"/>
    <p:sldId id="444" r:id="rId44"/>
    <p:sldId id="425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433" r:id="rId53"/>
    <p:sldId id="434" r:id="rId54"/>
    <p:sldId id="435" r:id="rId55"/>
    <p:sldId id="436" r:id="rId56"/>
    <p:sldId id="438" r:id="rId57"/>
    <p:sldId id="439" r:id="rId58"/>
    <p:sldId id="446" r:id="rId59"/>
    <p:sldId id="448" r:id="rId60"/>
    <p:sldId id="447" r:id="rId61"/>
    <p:sldId id="441" r:id="rId6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image" Target="../media/image2.emf"/><Relationship Id="rId3" Type="http://schemas.openxmlformats.org/officeDocument/2006/relationships/oleObject" Target="../embeddings/oleObject1.bin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ctrTitle" hasCustomPrompt="1"/>
          </p:nvPr>
        </p:nvSpPr>
        <p:spPr>
          <a:xfrm>
            <a:off x="764628" y="2976419"/>
            <a:ext cx="5843752" cy="745742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rgbClr val="258AFE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r>
              <a:rPr kumimoji="1" lang="en-US" altLang="zh-CN" dirty="0" smtClean="0"/>
              <a:t>THANKS</a:t>
            </a:r>
            <a:endParaRPr kumimoji="1" lang="zh-CN" altLang="en-US" dirty="0"/>
          </a:p>
        </p:txBody>
      </p:sp>
      <p:sp>
        <p:nvSpPr>
          <p:cNvPr id="12" name="副标题 2"/>
          <p:cNvSpPr>
            <a:spLocks noGrp="1"/>
          </p:cNvSpPr>
          <p:nvPr>
            <p:ph type="subTitle" idx="1"/>
          </p:nvPr>
        </p:nvSpPr>
        <p:spPr>
          <a:xfrm>
            <a:off x="764628" y="3972957"/>
            <a:ext cx="9144000" cy="528528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53585E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cxnSp>
        <p:nvCxnSpPr>
          <p:cNvPr id="13" name="直线连接符 12"/>
          <p:cNvCxnSpPr/>
          <p:nvPr/>
        </p:nvCxnSpPr>
        <p:spPr>
          <a:xfrm>
            <a:off x="838200" y="3805655"/>
            <a:ext cx="1090612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838200" y="3749992"/>
            <a:ext cx="1733550" cy="108000"/>
          </a:xfrm>
          <a:prstGeom prst="roundRect">
            <a:avLst>
              <a:gd name="adj" fmla="val 50000"/>
            </a:avLst>
          </a:prstGeom>
          <a:solidFill>
            <a:srgbClr val="25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106807" y="6435256"/>
            <a:ext cx="2743200" cy="365125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fld id="{12A81254-A659-40C8-AEE6-B88D33CFA1DF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17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533964" y="6429402"/>
            <a:ext cx="533752" cy="3651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fld id="{7E0AB4AE-5C81-704C-9B55-F52DBF9E74A3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18" name="直线连接符 17"/>
          <p:cNvCxnSpPr/>
          <p:nvPr userDrawn="1"/>
        </p:nvCxnSpPr>
        <p:spPr>
          <a:xfrm>
            <a:off x="197069" y="6381256"/>
            <a:ext cx="11734581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 userDrawn="1"/>
        </p:nvSpPr>
        <p:spPr>
          <a:xfrm>
            <a:off x="11678343" y="6350260"/>
            <a:ext cx="261620" cy="48146"/>
          </a:xfrm>
          <a:prstGeom prst="roundRect">
            <a:avLst>
              <a:gd name="adj" fmla="val 50000"/>
            </a:avLst>
          </a:prstGeom>
          <a:solidFill>
            <a:srgbClr val="25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pasted-image.pdf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838200" y="380384"/>
            <a:ext cx="1449074" cy="504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标题文本</a:t>
            </a:r>
            <a:endParaRPr sz="11200"/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正文级别 1</a:t>
            </a:r>
            <a:endParaRPr sz="5200"/>
          </a:p>
          <a:p>
            <a:pPr lvl="1">
              <a:defRPr sz="1800"/>
            </a:pPr>
            <a:r>
              <a:rPr sz="5200"/>
              <a:t>正文级别 2</a:t>
            </a:r>
            <a:endParaRPr sz="5200"/>
          </a:p>
          <a:p>
            <a:pPr lvl="2">
              <a:defRPr sz="1800"/>
            </a:pPr>
            <a:r>
              <a:rPr sz="5200"/>
              <a:t>正文级别 3</a:t>
            </a:r>
            <a:endParaRPr sz="5200"/>
          </a:p>
          <a:p>
            <a:pPr lvl="3">
              <a:defRPr sz="1800"/>
            </a:pPr>
            <a:r>
              <a:rPr sz="5200"/>
              <a:t>正文级别 4</a:t>
            </a:r>
            <a:endParaRPr sz="5200"/>
          </a:p>
          <a:p>
            <a:pPr lvl="4">
              <a:defRPr sz="1800"/>
            </a:pPr>
            <a:r>
              <a:rPr sz="5200"/>
              <a:t>正文级别 5</a:t>
            </a:r>
            <a:endParaRPr sz="520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4628" y="2976419"/>
            <a:ext cx="5843752" cy="745742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rgbClr val="258AFE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4628" y="3972957"/>
            <a:ext cx="9144000" cy="528528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53585E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 smtClean="0"/>
              <a:t>单击此处编辑母版副标题样式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628" y="4857801"/>
            <a:ext cx="2743200" cy="365125"/>
          </a:xfrm>
        </p:spPr>
        <p:txBody>
          <a:bodyPr/>
          <a:lstStyle>
            <a:lvl1pPr>
              <a:defRPr>
                <a:solidFill>
                  <a:srgbClr val="53585E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fld id="{6A8A1CC8-81AA-46A6-9920-780E7A383A94}" type="datetime1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8" name="直线连接符 7"/>
          <p:cNvCxnSpPr/>
          <p:nvPr/>
        </p:nvCxnSpPr>
        <p:spPr>
          <a:xfrm>
            <a:off x="838200" y="3805655"/>
            <a:ext cx="1090612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838200" y="3749992"/>
            <a:ext cx="1733550" cy="108000"/>
          </a:xfrm>
          <a:prstGeom prst="roundRect">
            <a:avLst>
              <a:gd name="adj" fmla="val 50000"/>
            </a:avLst>
          </a:prstGeom>
          <a:solidFill>
            <a:srgbClr val="25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88450" y="6408844"/>
            <a:ext cx="2743200" cy="365125"/>
          </a:xfrm>
        </p:spPr>
        <p:txBody>
          <a:bodyPr/>
          <a:lstStyle>
            <a:lvl1pPr algn="r"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fld id="{7E0AB4AE-5C81-704C-9B55-F52DBF9E74A3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11" name="pasted-image.pdf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838200" y="380384"/>
            <a:ext cx="1449074" cy="504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85"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0" name="图片 10406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8" y="139337"/>
            <a:ext cx="9690101" cy="610787"/>
          </a:xfrm>
        </p:spPr>
        <p:txBody>
          <a:bodyPr>
            <a:noAutofit/>
          </a:bodyPr>
          <a:lstStyle>
            <a:lvl1pPr algn="l">
              <a:defRPr sz="2800" b="0"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63432"/>
            <a:ext cx="10515600" cy="5013532"/>
          </a:xfrm>
        </p:spPr>
        <p:txBody>
          <a:bodyPr/>
          <a:lstStyle>
            <a:lvl1pPr>
              <a:defRPr>
                <a:latin typeface="微软雅黑" charset="-122"/>
                <a:ea typeface="微软雅黑" charset="-122"/>
                <a:cs typeface="微软雅黑" charset="-122"/>
              </a:defRPr>
            </a:lvl1pPr>
            <a:lvl2pPr>
              <a:defRPr>
                <a:latin typeface="微软雅黑" charset="-122"/>
                <a:ea typeface="微软雅黑" charset="-122"/>
                <a:cs typeface="微软雅黑" charset="-122"/>
              </a:defRPr>
            </a:lvl2pPr>
            <a:lvl3pPr>
              <a:defRPr>
                <a:latin typeface="微软雅黑" charset="-122"/>
                <a:ea typeface="微软雅黑" charset="-122"/>
                <a:cs typeface="微软雅黑" charset="-122"/>
              </a:defRPr>
            </a:lvl3pPr>
            <a:lvl4pPr>
              <a:defRPr>
                <a:latin typeface="微软雅黑" charset="-122"/>
                <a:ea typeface="微软雅黑" charset="-122"/>
                <a:cs typeface="微软雅黑" charset="-122"/>
              </a:defRPr>
            </a:lvl4pPr>
            <a:lvl5pPr>
              <a:defRPr>
                <a:latin typeface="微软雅黑" charset="-122"/>
                <a:ea typeface="微软雅黑" charset="-122"/>
                <a:cs typeface="微软雅黑" charset="-122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二级</a:t>
            </a:r>
            <a:endParaRPr kumimoji="1" lang="zh-CN" altLang="en-US" dirty="0" smtClean="0"/>
          </a:p>
          <a:p>
            <a:pPr lvl="2"/>
            <a:r>
              <a:rPr kumimoji="1" lang="zh-CN" altLang="en-US" dirty="0" smtClean="0"/>
              <a:t>三级</a:t>
            </a:r>
            <a:endParaRPr kumimoji="1" lang="zh-CN" altLang="en-US" dirty="0" smtClean="0"/>
          </a:p>
          <a:p>
            <a:pPr lvl="3"/>
            <a:r>
              <a:rPr kumimoji="1" lang="zh-CN" altLang="en-US" dirty="0" smtClean="0"/>
              <a:t>四级</a:t>
            </a:r>
            <a:endParaRPr kumimoji="1" lang="zh-CN" altLang="en-US" dirty="0" smtClean="0"/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cxnSp>
        <p:nvCxnSpPr>
          <p:cNvPr id="7" name="直线连接符 6"/>
          <p:cNvCxnSpPr/>
          <p:nvPr/>
        </p:nvCxnSpPr>
        <p:spPr>
          <a:xfrm>
            <a:off x="838199" y="886112"/>
            <a:ext cx="105120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838199" y="859111"/>
            <a:ext cx="1456471" cy="82593"/>
          </a:xfrm>
          <a:prstGeom prst="roundRect">
            <a:avLst>
              <a:gd name="adj" fmla="val 50000"/>
            </a:avLst>
          </a:prstGeom>
          <a:solidFill>
            <a:srgbClr val="25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533964" y="6429402"/>
            <a:ext cx="533752" cy="3651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fld id="{7E0AB4AE-5C81-704C-9B55-F52DBF9E74A3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16" name="直线连接符 15"/>
          <p:cNvCxnSpPr/>
          <p:nvPr userDrawn="1"/>
        </p:nvCxnSpPr>
        <p:spPr>
          <a:xfrm>
            <a:off x="197069" y="6381256"/>
            <a:ext cx="11734581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 userDrawn="1"/>
        </p:nvSpPr>
        <p:spPr>
          <a:xfrm>
            <a:off x="11678343" y="6350260"/>
            <a:ext cx="261620" cy="48146"/>
          </a:xfrm>
          <a:prstGeom prst="roundRect">
            <a:avLst>
              <a:gd name="adj" fmla="val 50000"/>
            </a:avLst>
          </a:prstGeom>
          <a:solidFill>
            <a:srgbClr val="25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>
            <a:off x="10625662" y="192730"/>
            <a:ext cx="1449074" cy="504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217995"/>
            <a:ext cx="5181600" cy="4958968"/>
          </a:xfrm>
        </p:spPr>
        <p:txBody>
          <a:bodyPr/>
          <a:lstStyle>
            <a:lvl1pPr>
              <a:defRPr>
                <a:latin typeface="微软雅黑" charset="-122"/>
                <a:ea typeface="微软雅黑" charset="-122"/>
                <a:cs typeface="微软雅黑" charset="-122"/>
              </a:defRPr>
            </a:lvl1pPr>
            <a:lvl2pPr>
              <a:defRPr>
                <a:latin typeface="微软雅黑" charset="-122"/>
                <a:ea typeface="微软雅黑" charset="-122"/>
                <a:cs typeface="微软雅黑" charset="-122"/>
              </a:defRPr>
            </a:lvl2pPr>
            <a:lvl3pPr>
              <a:defRPr>
                <a:latin typeface="微软雅黑" charset="-122"/>
                <a:ea typeface="微软雅黑" charset="-122"/>
                <a:cs typeface="微软雅黑" charset="-122"/>
              </a:defRPr>
            </a:lvl3pPr>
            <a:lvl4pPr>
              <a:defRPr>
                <a:latin typeface="微软雅黑" charset="-122"/>
                <a:ea typeface="微软雅黑" charset="-122"/>
                <a:cs typeface="微软雅黑" charset="-122"/>
              </a:defRPr>
            </a:lvl4pPr>
            <a:lvl5pPr>
              <a:defRPr>
                <a:latin typeface="微软雅黑" charset="-122"/>
                <a:ea typeface="微软雅黑" charset="-122"/>
                <a:cs typeface="微软雅黑" charset="-122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217995"/>
            <a:ext cx="5181600" cy="4958968"/>
          </a:xfrm>
        </p:spPr>
        <p:txBody>
          <a:bodyPr/>
          <a:lstStyle>
            <a:lvl1pPr>
              <a:defRPr>
                <a:latin typeface="微软雅黑" charset="-122"/>
                <a:ea typeface="微软雅黑" charset="-122"/>
                <a:cs typeface="微软雅黑" charset="-122"/>
              </a:defRPr>
            </a:lvl1pPr>
            <a:lvl2pPr>
              <a:defRPr>
                <a:latin typeface="微软雅黑" charset="-122"/>
                <a:ea typeface="微软雅黑" charset="-122"/>
                <a:cs typeface="微软雅黑" charset="-122"/>
              </a:defRPr>
            </a:lvl2pPr>
            <a:lvl3pPr>
              <a:defRPr>
                <a:latin typeface="微软雅黑" charset="-122"/>
                <a:ea typeface="微软雅黑" charset="-122"/>
                <a:cs typeface="微软雅黑" charset="-122"/>
              </a:defRPr>
            </a:lvl3pPr>
            <a:lvl4pPr>
              <a:defRPr>
                <a:latin typeface="微软雅黑" charset="-122"/>
                <a:ea typeface="微软雅黑" charset="-122"/>
                <a:cs typeface="微软雅黑" charset="-122"/>
              </a:defRPr>
            </a:lvl4pPr>
            <a:lvl5pPr>
              <a:defRPr>
                <a:latin typeface="微软雅黑" charset="-122"/>
                <a:ea typeface="微软雅黑" charset="-122"/>
                <a:cs typeface="微软雅黑" charset="-122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10"/>
          </p:nvPr>
        </p:nvSpPr>
        <p:spPr>
          <a:xfrm>
            <a:off x="106807" y="6435256"/>
            <a:ext cx="2743200" cy="365125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fld id="{6BD2DA17-0BA7-40EF-B1D3-7D353ED459D1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13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533964" y="6429402"/>
            <a:ext cx="533752" cy="3651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fld id="{7E0AB4AE-5C81-704C-9B55-F52DBF9E74A3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14" name="直线连接符 13"/>
          <p:cNvCxnSpPr/>
          <p:nvPr/>
        </p:nvCxnSpPr>
        <p:spPr>
          <a:xfrm>
            <a:off x="197069" y="6381256"/>
            <a:ext cx="11734581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11678343" y="6350260"/>
            <a:ext cx="261620" cy="48146"/>
          </a:xfrm>
          <a:prstGeom prst="roundRect">
            <a:avLst>
              <a:gd name="adj" fmla="val 50000"/>
            </a:avLst>
          </a:prstGeom>
          <a:solidFill>
            <a:srgbClr val="25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6"/>
          <p:cNvCxnSpPr/>
          <p:nvPr userDrawn="1"/>
        </p:nvCxnSpPr>
        <p:spPr>
          <a:xfrm>
            <a:off x="838199" y="886112"/>
            <a:ext cx="105120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 userDrawn="1"/>
        </p:nvSpPr>
        <p:spPr>
          <a:xfrm>
            <a:off x="838199" y="859111"/>
            <a:ext cx="1456471" cy="82593"/>
          </a:xfrm>
          <a:prstGeom prst="roundRect">
            <a:avLst>
              <a:gd name="adj" fmla="val 50000"/>
            </a:avLst>
          </a:prstGeom>
          <a:solidFill>
            <a:srgbClr val="E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838198" y="139337"/>
            <a:ext cx="9690101" cy="610787"/>
          </a:xfrm>
        </p:spPr>
        <p:txBody>
          <a:bodyPr>
            <a:noAutofit/>
          </a:bodyPr>
          <a:lstStyle>
            <a:lvl1pPr algn="l">
              <a:defRPr sz="2800" b="0"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pic>
        <p:nvPicPr>
          <p:cNvPr id="16" name="pasted-image.pdf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0625662" y="192730"/>
            <a:ext cx="1449074" cy="504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docker</a:t>
            </a:r>
            <a:r>
              <a:rPr lang="zh-CN" altLang="en-US"/>
              <a:t>基础分享</a:t>
            </a:r>
            <a:endParaRPr lang="zh-CN" altLang="en-US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报告人：于志刚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4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容器的特点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1322705"/>
            <a:ext cx="10594975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Calibri" charset="0"/>
                <a:ea typeface="Calibri" charset="0"/>
                <a:cs typeface="华文楷体" panose="02010600040101010101" charset="-122"/>
              </a:rPr>
              <a:t>① 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轻量，在一台机器上运行的多个Docker容器可以共享这台机器的操作系统内核；它们能够迅速启动，只需占用很少的计算和内存资源。镜像是通过文件系统层进行构造的，并共享一些公共文件。这样就能尽量降低磁盘用量，并能更快地下载镜像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latin typeface="Calibri" charset="0"/>
                <a:ea typeface="Calibri" charset="0"/>
                <a:cs typeface="华文楷体" panose="02010600040101010101" charset="-122"/>
              </a:rPr>
              <a:t>② 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标准，Docker容器基于开放式标准，能够在所有主流Linux版本、Microsoft Windows以及包括VM、裸机服务器和云在内的任何基础设施上运行。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latin typeface="Calibri" charset="0"/>
                <a:ea typeface="Calibri" charset="0"/>
                <a:cs typeface="华文楷体" panose="02010600040101010101" charset="-122"/>
              </a:rPr>
              <a:t>③ 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安全，Docker赋予应用的隔离性不仅限于彼此隔离，还独立于底层的基础设施。Docker默认提供最强的隔离，因此应用出现问题，也只是单个容器的问题，而不会波及到整台机器。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5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、为什么要用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docker?</a:t>
            </a:r>
            <a:endParaRPr lang="en-US" altLang="zh-CN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856615"/>
            <a:ext cx="11044555" cy="6462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</a:rPr>
              <a:t>R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一致的运行环境：Docker的镜像提供了除内核外完整的运行时环境，确保了应用运行环境一致性，从而不会再出现“这段代码在我机器上没问题啊”这类问题；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  <a:sym typeface="+mn-ea"/>
              </a:rPr>
              <a:t>R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更快速的启动时间：可以做到秒级、甚至毫秒级的启动时间。大大的节约了开发、测试、部署的时间；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  <a:sym typeface="+mn-ea"/>
              </a:rPr>
              <a:t>R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隔离性：避免公用的服务器，资源会容易受到其他用户的影响；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  <a:sym typeface="+mn-ea"/>
              </a:rPr>
              <a:t>R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弹性伸缩，快速扩展：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善于处理集中爆发的服务器使用压力；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  <a:sym typeface="+mn-ea"/>
              </a:rPr>
              <a:t>R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迁移方便：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可以很轻易的将在一个平台上运行的应用，迁移到另一个平台上，而不用担心运行环境的变化导致应用无法正常运行的情况；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  <a:sym typeface="+mn-ea"/>
              </a:rPr>
              <a:t>R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持续交付和部署：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使用Docker可以通过定制应用镜像来实现持续集成、持续交付、部署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云形 10"/>
          <p:cNvSpPr/>
          <p:nvPr/>
        </p:nvSpPr>
        <p:spPr>
          <a:xfrm>
            <a:off x="746760" y="195580"/>
            <a:ext cx="3010535" cy="1435735"/>
          </a:xfrm>
          <a:prstGeom prst="clou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latin typeface="+mj-ea"/>
                <a:ea typeface="+mj-ea"/>
                <a:cs typeface="+mj-ea"/>
                <a:sym typeface="+mn-ea"/>
              </a:rPr>
              <a:t>Part 02</a:t>
            </a:r>
            <a:endParaRPr lang="zh-CN" altLang="en-US" sz="2800" b="1">
              <a:latin typeface="+mj-ea"/>
              <a:cs typeface="+mj-ea"/>
            </a:endParaRPr>
          </a:p>
        </p:txBody>
      </p:sp>
      <p:sp>
        <p:nvSpPr>
          <p:cNvPr id="2" name="五边形 1"/>
          <p:cNvSpPr/>
          <p:nvPr/>
        </p:nvSpPr>
        <p:spPr>
          <a:xfrm>
            <a:off x="0" y="3038475"/>
            <a:ext cx="6677025" cy="2174240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5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sz="5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核心概念</a:t>
            </a:r>
            <a:endParaRPr lang="zh-CN" altLang="en-US" sz="5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引擎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9" name="图片 8" descr="202004211118585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540" y="1158875"/>
            <a:ext cx="6616065" cy="45396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872605" y="1158875"/>
            <a:ext cx="4658995" cy="4769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从左图中可以看出，Docker Engine中包含了三个核心组件(docker CLI、REST API和docker daemon)，这三个组件的具体说明如下。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● docker CLI：表示Docker命令行接口，开发者可以在命令行中使用Docker相关指令与Docker守护进程进行交互，从而管理诸如image(镜像)、container(容器)、network(网络)和data volumes(数据卷)等实体。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● REST API：表示应用程序API接口，开发者通过该API接口可以与Docker的守护进程进行交互，从而指示后台进行相关操作。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● docker daemon：表示Docker的服务端组件，是Docker架构中运行在后台的一个守护进程，可以接收并处理来自命令行接口及API接口的指令，然后进行相应的后台操作。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架构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2375" y="1059180"/>
            <a:ext cx="7910195" cy="48018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1204595"/>
            <a:ext cx="2689860" cy="4984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使用了C/S体系架构，Docker客户端与Docker守护进程通信，Docker守护进程负责构建，运行和分发Docker容器。Docker客户端和守护进程可以在同一个系统上运行，也可以将Docker客户端连接到远程Docker守护进程。Docker客户端和守护进程使用REST API通过UNIX套接字或网络接口进行通信。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2735" y="1354455"/>
            <a:ext cx="4290695" cy="22713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3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image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镜像概念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961390"/>
            <a:ext cx="10854055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镜像是容器的基石，容器基于镜像启动，镜像就像是容器的源代码，保存了用于容器启动的各种条件。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镜像是一个层叠的只读文件系统，结构如图所示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bootfs 引导文件系统，很像传统的Linux引导文件系统。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rootfs root文件系统，可以是一种或多种操作系统，如Ubuntu或centos，root文件系统永远只能是只读状态。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union mount 联合加载技术，一次加载多个只读文件系统到rootfs系统之上。在外围看到的只是一个文件系统，联合加载使各层文件系统叠加到一起，使最终的文件系统包含所有底层文件系统和目录，这样的文件系统就是镜像。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一个镜像可以放到另一个镜像的顶部，位于下边的镜像叫做父镜像，依次类推，最底部的镜像叫做基础镜像，指的是rootfs。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4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image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镜像分类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63320"/>
            <a:ext cx="10682605" cy="4900930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Docker镜像大致分为以下几类镜像：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1.系统级镜像:如Ubuntu镜像，CentOS镜像以及Debian容器等；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2.工具栈镜像:如Golang镜像，Flask镜像，Tomcat镜像等；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3.服务级镜像:如MySQL镜像，MongoDB镜像，RabbitMQ镜像等；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4.应用级镜像:如WordPress镜像，DockerRegistry镜像等。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endParaRPr 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镜像林林总总，docker镜像大小，想要运行Docker容器，必须要有Docker镜像；想要有Docker镜像，必须要先下载Docker镜像；既然涉及到下载Docker镜像，自然会存在Docker镜像存储。谈到Docker镜像存储，那么就不得不聊聊Docker镜像大小方面的知识。</a:t>
            </a:r>
            <a:endParaRPr 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5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image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镜像大小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1680" y="885190"/>
            <a:ext cx="11127105" cy="5416550"/>
          </a:xfrm>
        </p:spPr>
        <p:txBody>
          <a:bodyPr>
            <a:noAutofit/>
          </a:bodyPr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4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</a:rPr>
              <a:t>R 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联合文件系统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：UnionFS，是一种分层、轻量级并且高性能的文件系统，它支持对文件系统的修改作为一次提交来一层层的叠加，同时可以将不同目录挂载到同一个虚拟文件系统下。联合文件系统是 Docker 镜像的基础。镜像可以通过分层来进行继承，基于基础镜像（没有父镜像），可以制作各种具体的应用镜像。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Docker 中使用的 AUFS（AnotherUnionFS）， AUFS 支持为每一个成员目录（类似 Git 的分支）设定只读（readonly）、读写（readwrite）和写出（whiteout-able）权限, 同时 AUFS 里有一个类似分层的概念, 对只读权限的分支可以逻辑上进行增量地修改(不影响只读部分的)。Docker镜像自身就是多个文件层组成，每一层有唯一的编号，可以通过docker history来查看一个镜像由哪些层组成．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4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</a:rPr>
              <a:t>R 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镜像共享关系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：镜像复用，多个镜像之间共享镜像层，这样可以有效节省空间并提升性能。例如：镜像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大小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300M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和镜像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大小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400M，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如果单纯的累加镜像大小，那结果应该是：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300+400=700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；由于镜像复用的存在，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二者都基于同一个基础镜像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大小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200M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，实际结果应为：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200+100+200=500</a:t>
            </a:r>
            <a:endParaRPr 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6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image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镜像制作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9135" y="995680"/>
            <a:ext cx="10891520" cy="5293360"/>
          </a:xfrm>
        </p:spPr>
        <p:txBody>
          <a:bodyPr>
            <a:normAutofit fontScale="90000"/>
          </a:bodyPr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Calibri" charset="0"/>
                <a:ea typeface="Calibri" charset="0"/>
                <a:cs typeface="华文楷体" panose="02010600040101010101" charset="-122"/>
              </a:rPr>
              <a:t>① 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基于容器制作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：该方法主要是使用docker [container] commit命令。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方式：启动一个镜像，并在其中进行修改操作，然后使用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docker commit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命令来提交一个新的镜像。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>
                <a:latin typeface="Calibri" charset="0"/>
                <a:ea typeface="Calibri" charset="0"/>
                <a:cs typeface="华文楷体" panose="02010600040101010101" charset="-122"/>
              </a:rPr>
              <a:t>② 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基于Dockerfile制作镜像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：Dockerfile是一个文本格式的配置文件，利用给定的指令描述基于某个父镜像创建新镜像的过程，可以用来快速创建自定义的镜像。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方式：首先使用FROM指令指明所基于的镜像名称，然后是使用LABEL指令说明维护者信息。后面则是镜像操作指令，例如RUN指令将对镜像执行跟随的命令。每运行一条RUN指令，镜像添加新的一层，并提交。最后是CMD指令，来指定运行容器时的操作命令。编写完成Dockerfile之后，通过docker [image] build命令来创建镜像。</a:t>
            </a:r>
            <a:endParaRPr 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endParaRPr 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8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 container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容器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22132"/>
            <a:ext cx="10515600" cy="5013532"/>
          </a:xfrm>
        </p:spPr>
        <p:txBody>
          <a:bodyPr>
            <a:normAutofit fontScale="70000"/>
          </a:bodyPr>
          <a:p>
            <a:pPr marL="0" indent="0" fontAlgn="auto">
              <a:lnSpc>
                <a:spcPct val="150000"/>
              </a:lnSpc>
              <a:buNone/>
            </a:pPr>
            <a:r>
              <a:rPr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ocker容器类似于一个轻量级的沙箱，Docker利用容器来运行和隔离应用。容器是从镜像创建的应用运行实例。它可以启动、开始、停止、删除，而这些容器都是彼此相互隔离、互不可见的。可以把容器看作一个简易版的Linux系统环境（包括root用户权限、进程空间、用户空间和网络空间等）以及运行在其中的应用程序打包而成的盒子。</a:t>
            </a:r>
            <a:endParaRPr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容器启动过程：启动时在镜像的最顶层加一个可写的文件系统，即可写层。Docker中运行的程序就是在这个层中执行的。docker第一次启动一个容器时，可写层是空的，当文件系统发生变化，都会应用到这一层。如果想修改一个文件，该文件首先会从可读写层下边的只读层复制到该读写层，该文件的只读版本依然存在，但是已经被读写层中的该文件副本所隐藏。这个是docker的重要机制，写时复制（copy on write）</a:t>
            </a:r>
            <a:endParaRPr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当创建一个新容器时，docker构建出一个镜像栈，在栈的最顶层添加可写层，这个读写层加上下边的镜像层及配置数据就构成了一个容器</a:t>
            </a:r>
            <a:r>
              <a:rPr 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。如图所示</a:t>
            </a:r>
            <a:endParaRPr 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4075" y="4711700"/>
            <a:ext cx="2806065" cy="18815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+mj-ea"/>
                <a:ea typeface="+mj-ea"/>
              </a:rPr>
              <a:t>目录</a:t>
            </a:r>
            <a:endParaRPr lang="zh-CN" altLang="en-US" sz="3200">
              <a:latin typeface="+mj-ea"/>
              <a:ea typeface="+mj-ea"/>
            </a:endParaRPr>
          </a:p>
        </p:txBody>
      </p:sp>
      <p:sp>
        <p:nvSpPr>
          <p:cNvPr id="5" name="对角圆角矩形 4"/>
          <p:cNvSpPr/>
          <p:nvPr/>
        </p:nvSpPr>
        <p:spPr>
          <a:xfrm>
            <a:off x="1693545" y="1420495"/>
            <a:ext cx="4885055" cy="862965"/>
          </a:xfrm>
          <a:prstGeom prst="round2Diag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01  docker</a:t>
            </a:r>
            <a:r>
              <a:rPr lang="zh-CN" altLang="en-US" sz="4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简介</a:t>
            </a:r>
            <a:endParaRPr lang="zh-CN" altLang="en-US" sz="4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6" name="对角圆角矩形 5"/>
          <p:cNvSpPr/>
          <p:nvPr/>
        </p:nvSpPr>
        <p:spPr>
          <a:xfrm>
            <a:off x="3076575" y="2974340"/>
            <a:ext cx="4986020" cy="871220"/>
          </a:xfrm>
          <a:prstGeom prst="round2Diag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02  docker</a:t>
            </a:r>
            <a:r>
              <a:rPr lang="zh-CN" altLang="en-US" sz="4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核心概念</a:t>
            </a:r>
            <a:endParaRPr lang="zh-CN" altLang="en-US" sz="4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7" name="对角圆角矩形 6"/>
          <p:cNvSpPr/>
          <p:nvPr/>
        </p:nvSpPr>
        <p:spPr>
          <a:xfrm>
            <a:off x="4179570" y="4536440"/>
            <a:ext cx="5313680" cy="862965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03 docker</a:t>
            </a:r>
            <a:r>
              <a:rPr lang="zh-CN" altLang="en-US" sz="4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实践</a:t>
            </a:r>
            <a:endParaRPr lang="zh-CN" altLang="en-US" sz="4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9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registry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仓库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marL="0" indent="0" fontAlgn="auto">
              <a:lnSpc>
                <a:spcPct val="150000"/>
              </a:lnSpc>
              <a:buNone/>
            </a:pPr>
            <a:r>
              <a:rPr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Docker Registry是一个集中存储与分发镜像的服务。构建完Docker镜像后，就可在当前宿主机上运行。但如果想要在其他机器上运行这个镜像，就需要手动复制。此时可借助Docker Registry来避免镜像的手动复制。一个Docker Regsitry可包含多个Docker仓库，每个仓库可包含多个镜像标签，每个标签对应一个Docker镜像。</a:t>
            </a:r>
            <a:endParaRPr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根据所存储的镜像公开分享与否，Docker仓库可以分为公开仓库（Public）和私有仓库（Private）两种形式。目前，最大的公开仓库是官方提供的Docker Hub，其中存放着数量庞大的镜像供用户下载。国内不少云服务提供商（如腾讯云、阿里云等）也提供了仓库的本地源，可以提供稳定的国内访问。如果不希望公开分享自己的镜像文件，Docker也支持用户在本地网络内创建一个只能自己访问的私有仓库。</a:t>
            </a:r>
            <a:endParaRPr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云形 10"/>
          <p:cNvSpPr/>
          <p:nvPr/>
        </p:nvSpPr>
        <p:spPr>
          <a:xfrm>
            <a:off x="746760" y="195580"/>
            <a:ext cx="3010535" cy="1435735"/>
          </a:xfrm>
          <a:prstGeom prst="cloud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latin typeface="+mj-ea"/>
                <a:ea typeface="+mj-ea"/>
                <a:cs typeface="+mj-ea"/>
                <a:sym typeface="+mn-ea"/>
              </a:rPr>
              <a:t>Part 03</a:t>
            </a:r>
            <a:endParaRPr lang="zh-CN" altLang="en-US" sz="2800" b="1">
              <a:latin typeface="+mj-ea"/>
              <a:cs typeface="+mj-ea"/>
            </a:endParaRPr>
          </a:p>
        </p:txBody>
      </p:sp>
      <p:sp>
        <p:nvSpPr>
          <p:cNvPr id="2" name="五边形 1"/>
          <p:cNvSpPr/>
          <p:nvPr/>
        </p:nvSpPr>
        <p:spPr>
          <a:xfrm>
            <a:off x="0" y="3038475"/>
            <a:ext cx="6677025" cy="2174240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5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sz="5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实践</a:t>
            </a:r>
            <a:endParaRPr lang="zh-CN" altLang="en-US" sz="5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安装环境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06805"/>
            <a:ext cx="10515600" cy="5070475"/>
          </a:xfrm>
        </p:spPr>
        <p:txBody>
          <a:bodyPr>
            <a:noAutofit/>
          </a:bodyPr>
          <a:p>
            <a:pPr marL="0" indent="0" fontAlgn="auto">
              <a:lnSpc>
                <a:spcPct val="150000"/>
              </a:lnSpc>
              <a:buNone/>
            </a:pPr>
            <a:r>
              <a:rPr 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docker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安装环境以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centos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系统举例：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支持 64 位版本 CentOS 7/8，并且要求内核版本不低于 3.10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。安装之前需验证下当前CentOS 版本是否支持 Docker。使用以下方式：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algn="l" fontAlgn="auto">
              <a:lnSpc>
                <a:spcPct val="150000"/>
              </a:lnSpc>
              <a:buNone/>
            </a:pPr>
            <a:r>
              <a:rPr 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uname -a  查看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当前</a:t>
            </a:r>
            <a:r>
              <a:rPr 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系统内核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版本</a:t>
            </a:r>
            <a:r>
              <a:rPr 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algn="l" fontAlgn="auto">
              <a:lnSpc>
                <a:spcPct val="150000"/>
              </a:lnSpc>
              <a:buNone/>
            </a:pPr>
            <a:r>
              <a:rPr 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cat /etc/redhat-release   查看系统的版本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4187825"/>
            <a:ext cx="89960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[root@qa-plat-254-45 ~]# uname -a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 qa-plat-254-45.qcvmbj5.zybang.com 3.10.0-862.el7.x86_64 #1 SMP Fri Apr 20 16:44:24 UTC 2018 x86_64 x86_64 x86_64 GNU/Linux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[root@qa-plat-254-45 ~]# cat /etc/redhat-release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CentOS Linux release 7.5.1804 (Core)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卸载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7565" y="1010285"/>
            <a:ext cx="10753725" cy="5446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查看机器上是否已安装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docker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版本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1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查看docker相关的rpm源文件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1400"/>
          </a:p>
          <a:p>
            <a:r>
              <a:rPr lang="zh-CN" altLang="en-US"/>
              <a:t>[root@qa-plat-254-45 ~]# </a:t>
            </a:r>
            <a:r>
              <a:rPr lang="zh-CN" altLang="en-US" b="1"/>
              <a:t>rpm -qa | grep  docker</a:t>
            </a:r>
            <a:endParaRPr lang="zh-CN" altLang="en-US"/>
          </a:p>
          <a:p>
            <a:r>
              <a:rPr lang="zh-CN" altLang="en-US"/>
              <a:t>docker-ce-19.03.11-3.el7.x86_64</a:t>
            </a:r>
            <a:endParaRPr lang="zh-CN" altLang="en-US"/>
          </a:p>
          <a:p>
            <a:r>
              <a:rPr lang="zh-CN" altLang="en-US"/>
              <a:t>docker-ce-cli-19.03.8-3.el7.x86_64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查看yum安装的docker文件包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1400"/>
          </a:p>
          <a:p>
            <a:r>
              <a:rPr lang="zh-CN" altLang="en-US"/>
              <a:t>[root@qa-plat-254-45 ~]# </a:t>
            </a:r>
            <a:r>
              <a:rPr lang="zh-CN" altLang="en-US" b="1"/>
              <a:t>yum list installed | grep docker</a:t>
            </a:r>
            <a:endParaRPr lang="zh-CN" altLang="en-US" b="1"/>
          </a:p>
          <a:p>
            <a:r>
              <a:rPr lang="zh-CN" altLang="en-US"/>
              <a:t>Repodata is over 2 weeks old. Install yum-cron? Or run: yum makecache fast</a:t>
            </a:r>
            <a:endParaRPr lang="zh-CN" altLang="en-US"/>
          </a:p>
          <a:p>
            <a:r>
              <a:rPr lang="zh-CN" altLang="en-US"/>
              <a:t>containerd.io.x86_64               1.2.13-3.1.el7             @docker-ce-stable</a:t>
            </a:r>
            <a:endParaRPr lang="zh-CN" altLang="en-US"/>
          </a:p>
          <a:p>
            <a:r>
              <a:rPr lang="zh-CN" altLang="en-US"/>
              <a:t>docker-ce.x86_64                   3:19.03.11-3.el7           @docker-ce-stable</a:t>
            </a:r>
            <a:endParaRPr lang="zh-CN" altLang="en-US"/>
          </a:p>
          <a:p>
            <a:r>
              <a:rPr lang="zh-CN" altLang="en-US"/>
              <a:t>docker-ce-cli.x86_64               1:19.03.8-3.el7            @docker-ce-stable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卸载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1075055"/>
            <a:ext cx="1075372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卸载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前确认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是否在运行</a:t>
            </a:r>
            <a:endParaRPr lang="zh-CN" altLang="en-US" sz="1400">
              <a:sym typeface="+mn-ea"/>
            </a:endParaRPr>
          </a:p>
          <a:p>
            <a:endParaRPr lang="zh-CN" altLang="en-US" sz="1400">
              <a:sym typeface="+mn-ea"/>
            </a:endParaRPr>
          </a:p>
          <a:p>
            <a:r>
              <a:rPr lang="zh-CN" altLang="en-US" sz="1600">
                <a:sym typeface="+mn-ea"/>
              </a:rPr>
              <a:t>[root@qa-plat-254-45 ~]# </a:t>
            </a:r>
            <a:r>
              <a:rPr lang="zh-CN" altLang="en-US" sz="1600" b="1">
                <a:sym typeface="+mn-ea"/>
              </a:rPr>
              <a:t>systemctl status docker</a:t>
            </a:r>
            <a:endParaRPr lang="zh-CN" altLang="en-US" sz="1600" b="1"/>
          </a:p>
          <a:p>
            <a:r>
              <a:rPr lang="zh-CN" altLang="en-US" sz="1600">
                <a:sym typeface="+mn-ea"/>
              </a:rPr>
              <a:t>● docker.service - Docker Application Container Engine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Loaded: loaded (/usr/lib/systemd/system/docker.service; disabled; vendor preset: disabled)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</a:t>
            </a:r>
            <a:r>
              <a:rPr lang="zh-CN" altLang="en-US" sz="1600">
                <a:solidFill>
                  <a:srgbClr val="C00000"/>
                </a:solidFill>
                <a:sym typeface="+mn-ea"/>
              </a:rPr>
              <a:t> Active: inactive (dead)</a:t>
            </a:r>
            <a:endParaRPr lang="zh-CN" altLang="en-US" sz="1600">
              <a:solidFill>
                <a:srgbClr val="C00000"/>
              </a:solidFill>
            </a:endParaRPr>
          </a:p>
          <a:p>
            <a:r>
              <a:rPr lang="zh-CN" altLang="en-US" sz="1600">
                <a:sym typeface="+mn-ea"/>
              </a:rPr>
              <a:t>     Docs: https://docs.docker.com</a:t>
            </a:r>
            <a:endParaRPr lang="zh-CN" altLang="en-US" sz="1600"/>
          </a:p>
          <a:p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删除所有安装的docker文件包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>
                <a:sym typeface="+mn-ea"/>
              </a:rPr>
              <a:t>[root@qa-plat-254-45 ~]# </a:t>
            </a:r>
            <a:r>
              <a:rPr lang="zh-CN" altLang="en-US" sz="1600" b="1">
                <a:sym typeface="+mn-ea"/>
              </a:rPr>
              <a:t>yum -y remove containerd.io.x86_64 docker-ce.x86_64 docker-ce-cli.x86_64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删除docker的镜像文件及存储目录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600">
                <a:sym typeface="+mn-ea"/>
              </a:rPr>
              <a:t># rm -rf /etc/docker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# rm -rf /run/docker</a:t>
            </a:r>
            <a:r>
              <a:rPr lang="en-US" altLang="zh-CN" sz="1600">
                <a:sym typeface="+mn-ea"/>
              </a:rPr>
              <a:t>.sock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# rm -rf /var/lib/dockershim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# rm -rf /var/lib/docker</a:t>
            </a:r>
            <a:endParaRPr lang="zh-CN" altLang="en-US" sz="1600"/>
          </a:p>
          <a:p>
            <a:pPr algn="l">
              <a:buNone/>
            </a:pPr>
            <a:endParaRPr lang="zh-CN" altLang="en-US" sz="1400"/>
          </a:p>
          <a:p>
            <a:pPr algn="l">
              <a:buNone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到此docker卸载就完成了！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3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安装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1075055"/>
            <a:ext cx="1051560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在测试或开发环境中 Docker 官方为了简化安装流程，提供了一套便捷的安装脚本，CentOS 系统上可以使用这套脚本安装，另外可以通过 --mirror 选项使用国内源进行安装。安装命令如下：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curl -fsSL https://get.docker.com | bash -s docker --mirror Aliyun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也可以使用国内 daocloud 一键安装命令：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curl -sSL https://get.daocloud.io/docker | sh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执行上述命令后，脚本就会自动的将一切准备工作做好，并且把 Docker 的稳定(stable)版本安装在系统中。</a:t>
            </a:r>
            <a:endParaRPr lang="zh-CN" altLang="en-US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4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启动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908050"/>
            <a:ext cx="10515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systemctl status docker  查看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运行状态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020" y="1368425"/>
            <a:ext cx="7563485" cy="8515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" y="2838450"/>
            <a:ext cx="9841230" cy="34537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2331085"/>
            <a:ext cx="11256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systemctl start docker  启动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4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启动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908050"/>
            <a:ext cx="10515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systemctl enable docker   设置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开机自启动</a:t>
            </a:r>
            <a:r>
              <a:rPr lang="zh-CN" altLang="en-US" sz="2400">
                <a:sym typeface="+mn-ea"/>
              </a:rPr>
              <a:t>   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8200" y="2299335"/>
            <a:ext cx="11256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systemctl stop docker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停止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dcoker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020" y="2839085"/>
            <a:ext cx="10087610" cy="34493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" y="1526540"/>
            <a:ext cx="10087610" cy="5645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4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查看相关信息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7565" y="5725795"/>
            <a:ext cx="5356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version：显示 Docker 版本信息</a:t>
            </a:r>
            <a:r>
              <a:rPr lang="zh-CN" altLang="en-US" sz="2400">
                <a:sym typeface="+mn-ea"/>
              </a:rPr>
              <a:t>   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94425" y="954405"/>
            <a:ext cx="5159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info：显示Docker详细信息</a:t>
            </a:r>
            <a:endParaRPr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5860" y="1414780"/>
            <a:ext cx="5318125" cy="4960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7740"/>
            <a:ext cx="5179695" cy="47580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5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、使用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10397"/>
            <a:ext cx="10515600" cy="5013532"/>
          </a:xfrm>
        </p:spPr>
        <p:txBody>
          <a:bodyPr>
            <a:noAutofit/>
          </a:bodyPr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镜像获取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[image] pull  REGISTRY/NAME[:TAG]</a:t>
            </a: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REGISTRY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代表镜像的仓库地址，若没有该前缀，则默认使用的是官方</a:t>
            </a: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Hub服务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，该前缀可忽略；如果从非官方的仓库下载，则需要在仓库名称前指定完整的仓库地址。</a:t>
            </a: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NAME是镜像仓库名称（用来区分镜像）, TAG是镜像的标签（往往用来表示版本信息）。通常情况下，描述一个镜像需要包括“名称+标签”信息。如果不显式指定TAG，则默认会选择latest标签，这会下载仓库中最新版本的镜像。</a:t>
            </a: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pull redis                 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下载官方仓库的最新版本</a:t>
            </a: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redis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镜像，不可取</a:t>
            </a: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pull redis:3.2           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下载官方仓库指定版本</a:t>
            </a: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3.2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版本的</a:t>
            </a: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redis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</a:t>
            </a: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pull 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私有仓库</a:t>
            </a: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/redis:3     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下载私有仓库的</a:t>
            </a: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redis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</a:t>
            </a: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165" y="4392930"/>
            <a:ext cx="7507605" cy="17843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538210" y="4239260"/>
            <a:ext cx="281559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从下载过程中可以看出，镜像文件一般由若干层（layer）组成。当不同的镜像包括相同的层时，本地仅存储了层的一份内容，减小了存储空间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/>
          </a:p>
          <a:p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五边形 3"/>
          <p:cNvSpPr/>
          <p:nvPr/>
        </p:nvSpPr>
        <p:spPr>
          <a:xfrm>
            <a:off x="0" y="3149600"/>
            <a:ext cx="6677025" cy="21742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5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sz="5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简介</a:t>
            </a:r>
            <a:endParaRPr lang="zh-CN" altLang="en-US" sz="5400"/>
          </a:p>
        </p:txBody>
      </p:sp>
      <p:sp>
        <p:nvSpPr>
          <p:cNvPr id="11" name="云形 10"/>
          <p:cNvSpPr/>
          <p:nvPr/>
        </p:nvSpPr>
        <p:spPr>
          <a:xfrm>
            <a:off x="746760" y="195580"/>
            <a:ext cx="3010535" cy="1435735"/>
          </a:xfrm>
          <a:prstGeom prst="cloud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latin typeface="+mj-ea"/>
                <a:ea typeface="+mj-ea"/>
                <a:cs typeface="+mj-ea"/>
                <a:sym typeface="+mn-ea"/>
              </a:rPr>
              <a:t>Part 01</a:t>
            </a:r>
            <a:endParaRPr lang="zh-CN" altLang="en-US" sz="2800" b="1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5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、使用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66165"/>
            <a:ext cx="10515600" cy="5111115"/>
          </a:xfrm>
        </p:spPr>
        <p:txBody>
          <a:bodyPr>
            <a:noAutofit/>
          </a:bodyPr>
          <a:p>
            <a:pPr marL="0" indent="0" fontAlgn="auto">
              <a:lnSpc>
                <a:spcPct val="100000"/>
              </a:lnSpc>
              <a:buNone/>
            </a:pPr>
            <a:r>
              <a:rPr lang="en-US" altLang="zh-CN" sz="1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sz="1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查看镜像信息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en-US" altLang="zh-CN" sz="1800">
                <a:latin typeface="Calibri" charset="0"/>
                <a:ea typeface="Calibri" charset="0"/>
                <a:cs typeface="华文楷体" panose="02010600040101010101" charset="-122"/>
                <a:sym typeface="+mn-ea"/>
              </a:rPr>
              <a:t>① </a:t>
            </a: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使用images命令列出镜像</a:t>
            </a: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REPOSITORY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：来自于哪个仓库；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TAG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：镜像的标签信息；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IMAGE ID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 镜像的ID（唯一标识镜像），如果两个镜像的ID相同，说明它们实际上指向了同一个镜像，只是具有不同标签名称而已；这里只展示了部分，实际上是由</a:t>
            </a: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SHA256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散列算法生成，表示为一个长度为</a:t>
            </a: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64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位的十六进制字符串。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CREATED：创建时间，说明镜像最后的更新时间；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SIZE：镜像大小，优秀的镜像往往体积都较小</a:t>
            </a:r>
            <a:endParaRPr lang="zh-CN" altLang="en-US" sz="2000"/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290" y="1990090"/>
            <a:ext cx="10823575" cy="8547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5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、使用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7710" y="1163320"/>
            <a:ext cx="10626090" cy="5013960"/>
          </a:xfrm>
        </p:spPr>
        <p:txBody>
          <a:bodyPr>
            <a:noAutofit/>
          </a:bodyPr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1800">
                <a:latin typeface="Calibri" charset="0"/>
                <a:ea typeface="Calibri" charset="0"/>
                <a:cs typeface="华文楷体" panose="02010600040101010101" charset="-122"/>
                <a:sym typeface="+mn-ea"/>
              </a:rPr>
              <a:t>② 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使用tag命令添加镜像标签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如下图所示，两个镜像的镜像</a:t>
            </a: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ID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一致。它们实际上指向了同一个镜像文件，只是别名不同而已。docker tag命令添加的标签实际上起到了类似链接的作用。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endParaRPr lang="zh-CN" altLang="en-US" sz="1800">
              <a:latin typeface="Calibri" charset="0"/>
              <a:ea typeface="Calibri" charset="0"/>
              <a:cs typeface="华文楷体" panose="02010600040101010101" charset="-122"/>
              <a:sym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1800">
                <a:latin typeface="Calibri" charset="0"/>
                <a:ea typeface="Calibri" charset="0"/>
                <a:cs typeface="华文楷体" panose="02010600040101010101" charset="-122"/>
                <a:sym typeface="+mn-ea"/>
              </a:rPr>
              <a:t>③ 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使用inspect命令查看详细信息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可以获取该镜像的详细信息，包括制作者、适应架构、各层的数字摘要等：</a:t>
            </a:r>
            <a:endParaRPr lang="zh-CN" altLang="en-US" sz="2000"/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14575"/>
            <a:ext cx="10116185" cy="11290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15" y="4688205"/>
            <a:ext cx="10135870" cy="15868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5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、使用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  <a:sym typeface="+mn-ea"/>
              </a:rPr>
              <a:t>m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使用history命令查看镜像历史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列出各层的创建信息，使用--no-trunc选项来输出完整命令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085" y="2129790"/>
            <a:ext cx="10419715" cy="12268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5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、使用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69010"/>
            <a:ext cx="10515600" cy="520827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sz="1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查找镜像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search 可以搜索Docker Hub官方仓库中的镜像。语法为docker search [option] keyword。</a:t>
            </a: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支持的命令选项主要包括：</a:t>
            </a: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❑ -f, --filter filter：过滤输出内容；</a:t>
            </a: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❑ --format string：格式化输出内容；</a:t>
            </a: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❑ --limit int：限制输出结果个数，默认为25个；</a:t>
            </a: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❑ --no-trunc：不截断输出结果。</a:t>
            </a: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❑ --automated :只列出 automated build类型的镜像</a:t>
            </a: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❑ -s :列出收藏数不小于指定值的镜像。</a:t>
            </a: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举例：</a:t>
            </a: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search -f=stars=100 redis    </a:t>
            </a:r>
            <a:b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</a:b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search -s 100 redis           搜索所有收藏数超过100的关键词包括redis的镜像</a:t>
            </a:r>
            <a:endParaRPr lang="en-US" altLang="zh-CN" sz="1800"/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800"/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990" y="4937125"/>
            <a:ext cx="8768715" cy="14262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5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、使用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82980"/>
            <a:ext cx="10515600" cy="51943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docker镜像删除和清理</a:t>
            </a: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>
                <a:latin typeface="Calibri" charset="0"/>
                <a:ea typeface="Calibri" charset="0"/>
                <a:cs typeface="华文楷体" panose="02010600040101010101" charset="-122"/>
                <a:sym typeface="+mn-ea"/>
              </a:rPr>
              <a:t>① </a:t>
            </a: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使用标签删除镜像</a:t>
            </a: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使用docker rmi或docker image rm命令可以删除镜像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。示例：</a:t>
            </a: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rmi test_ubt:18.04</a:t>
            </a: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image rm my_ubt:18.04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algn="l" fontAlgn="auto">
              <a:lnSpc>
                <a:spcPct val="100000"/>
              </a:lnSpc>
              <a:buNone/>
            </a:pP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algn="l" fontAlgn="auto">
              <a:lnSpc>
                <a:spcPct val="100000"/>
              </a:lnSpc>
              <a:buNone/>
            </a:pP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algn="l" fontAlgn="auto">
              <a:lnSpc>
                <a:spcPct val="100000"/>
              </a:lnSpc>
              <a:buNone/>
            </a:pP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② 使用镜像ID来删除镜像</a:t>
            </a: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algn="l" fontAlgn="auto">
              <a:lnSpc>
                <a:spcPct val="100000"/>
              </a:lnSpc>
              <a:buNone/>
            </a:pP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示例：docker rmi imageid</a:t>
            </a: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algn="l" fontAlgn="auto">
              <a:lnSpc>
                <a:spcPct val="100000"/>
              </a:lnSpc>
              <a:buNone/>
            </a:pP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当有该镜像创建的容器存在时，镜像文件默认是无法被删除的。需先将容器删除才可以删除镜像。当然，也可以加-f参数强制删除，此方式不可取。</a:t>
            </a: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algn="l" fontAlgn="auto">
              <a:lnSpc>
                <a:spcPct val="100000"/>
              </a:lnSpc>
              <a:buNone/>
            </a:pP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0" y="2436495"/>
            <a:ext cx="7703185" cy="19850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5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、使用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440" y="982980"/>
            <a:ext cx="10627360" cy="51943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algn="l" fontAlgn="auto">
              <a:lnSpc>
                <a:spcPct val="100000"/>
              </a:lnSpc>
              <a:buNone/>
            </a:pP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algn="l" fontAlgn="auto">
              <a:lnSpc>
                <a:spcPct val="100000"/>
              </a:lnSpc>
              <a:buNone/>
            </a:pP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algn="l" fontAlgn="auto">
              <a:lnSpc>
                <a:spcPct val="100000"/>
              </a:lnSpc>
              <a:buNone/>
            </a:pPr>
            <a:endParaRPr lang="en-US" altLang="zh-CN" sz="1800">
              <a:latin typeface="Calibri" charset="0"/>
              <a:ea typeface="Calibri" charset="0"/>
              <a:cs typeface="华文楷体" panose="02010600040101010101" charset="-122"/>
              <a:sym typeface="+mn-ea"/>
            </a:endParaRPr>
          </a:p>
          <a:p>
            <a:pPr marL="0" algn="l" fontAlgn="auto">
              <a:lnSpc>
                <a:spcPct val="100000"/>
              </a:lnSpc>
              <a:buNone/>
            </a:pPr>
            <a:r>
              <a:rPr lang="en-US" altLang="zh-CN" sz="1800">
                <a:latin typeface="Calibri" charset="0"/>
                <a:ea typeface="Calibri" charset="0"/>
                <a:cs typeface="华文楷体" panose="02010600040101010101" charset="-122"/>
                <a:sym typeface="+mn-ea"/>
              </a:rPr>
              <a:t>③ </a:t>
            </a: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清理镜像</a:t>
            </a: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algn="l" fontAlgn="auto">
              <a:lnSpc>
                <a:spcPct val="100000"/>
              </a:lnSpc>
              <a:buNone/>
            </a:pP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使用Docker一段时间后，系统中可能会遗留一些临时的镜像文件，以及一些没有被使用的镜像，可以通过docker image prune命令来进行清理。</a:t>
            </a: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074420"/>
            <a:ext cx="10998835" cy="172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43425"/>
            <a:ext cx="7612380" cy="128714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5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、使用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440" y="982980"/>
            <a:ext cx="10627360" cy="51943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sz="1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导出和导入镜像，相对</a:t>
            </a:r>
            <a:r>
              <a:rPr lang="en-US" altLang="zh-CN" sz="1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import/docker export</a:t>
            </a:r>
            <a:r>
              <a:rPr lang="zh-CN" altLang="en-US" sz="1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的方式，数据保存完整，体积稍大；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1.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导出镜像   docker save -o my_test.tar my_test:18.04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或者 </a:t>
            </a: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save 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镜像名 </a:t>
            </a: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&gt; xxx.tar   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支持同时导出多个</a:t>
            </a:r>
            <a:r>
              <a:rPr lang="zh-CN" altLang="en-US" sz="1800">
                <a:sym typeface="+mn-ea"/>
              </a:rPr>
              <a:t>  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2.导入镜像    docker load -i my_test.tar  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或者 </a:t>
            </a: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laod &lt; xxx.tar   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190750"/>
            <a:ext cx="7452995" cy="1939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06620"/>
            <a:ext cx="9638030" cy="15087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5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、使用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440" y="982980"/>
            <a:ext cx="10627360" cy="51943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sz="1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创建镜像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  <a:sym typeface="+mn-ea"/>
              </a:rPr>
              <a:t>R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基于已有容器创建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使用下载的镜像启动容器：docker run -it ubuntu:18.04 /bin/bash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在容器中创建test目录，然后exit退出。现在容器已经被改变，使用 docker commit 命令来提交更新后的副本。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81555"/>
            <a:ext cx="11205845" cy="17100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4823460"/>
            <a:ext cx="11288395" cy="145986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5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、使用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440" y="982980"/>
            <a:ext cx="10627360" cy="51943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commit -m 'add test' -a 'zhigang' f1d5967c78a7 my_test:18.04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其中，-m 来指定提交的说明信息，跟我们使用的版本控制工具一样；-a 可以指定更新的用户信息；之后是用来创建镜像的容器的 ID；最后指定目标镜像的仓库名和 tag 信息。创建成功后会返回这个镜像的 ID 信息。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查看本地镜像，并使用新的镜像启动容器进行验证。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080385"/>
            <a:ext cx="10246995" cy="243268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5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、使用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2320" y="982980"/>
            <a:ext cx="10627360" cy="51943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基于</a:t>
            </a:r>
            <a:r>
              <a:rPr lang="en-US" altLang="zh-CN" sz="1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dockerfile</a:t>
            </a:r>
            <a:r>
              <a:rPr lang="zh-CN" altLang="en-US" sz="1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创建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</a:rPr>
              <a:t>R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常见的</a:t>
            </a: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dockerfile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指令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1180"/>
            <a:ext cx="11090275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8" y="139337"/>
            <a:ext cx="9690101" cy="610787"/>
          </a:xfrm>
        </p:spPr>
        <p:txBody>
          <a:bodyPr/>
          <a:p>
            <a:r>
              <a:rPr lang="en-US" altLang="zh-CN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、什么是容器？</a:t>
            </a:r>
            <a:endParaRPr lang="zh-CN" altLang="en-US" sz="3200">
              <a:latin typeface="+mj-ea"/>
              <a:cs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marL="0" indent="0">
              <a:buNone/>
            </a:pP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容器就是将软件打包成标准化单元，以用于开发、交付和部署。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2"/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容器镜像是轻量的、可执行的独立软件包 ，包含软件运行所需的所有内容：代码、运行时环境、系统工具、系统库和设置。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2"/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容器化软件适用于基于Linux和Windows的应用，在任何环境中都能够始终如一地运行。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2"/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容器赋予了软件独立性，使其免受外在环境差异（例如，开发和预演环境的差异）的影响，从而有助于减少团队间在相同基础设施上运行不同软件时的冲突。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457200" lvl="1" indent="0">
              <a:buNone/>
            </a:pP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通俗的讲，容器就是一个存放东西的地方，就像书包可以装各种文具、衣柜可以放各种衣服、鞋架可以放各种鞋子一样。我们现在所说的容器存放的东西可能更偏向于应用比如网站、程序甚至是系统环境。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5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、使用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2320" y="982980"/>
            <a:ext cx="10627360" cy="51943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2810" y="892810"/>
            <a:ext cx="5400675" cy="54095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7565" y="982980"/>
            <a:ext cx="339153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</a:rPr>
              <a:t>R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编写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dockerfile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FROM centos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MAINTAINER zhigang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ENV MYPATH /usr/local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WORKDIR $MYPATH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RUN yum -y install vim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EXPOSE 80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CMD /bin/bash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5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、使用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2320" y="982980"/>
            <a:ext cx="10627360" cy="51943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  <a:sym typeface="+mn-ea"/>
              </a:rPr>
              <a:t>R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构建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构建镜像 docker build -f dockerfile1 -t 自定义镜像名:[tag] </a:t>
            </a: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.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注意事项：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自定义的镜像名不能出现大写字母</a:t>
            </a: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-t后的自定义镜像名如果没有添加TAG标签的话，默认使用latest</a:t>
            </a: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最后的点不能省略</a:t>
            </a: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</a:rPr>
              <a:t>R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查看并运行镜像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4299585"/>
            <a:ext cx="6167120" cy="1938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920" y="922020"/>
            <a:ext cx="5148580" cy="53162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6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、操作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容器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440" y="982980"/>
            <a:ext cx="10627360" cy="51943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sz="1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创建容器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  <a:sym typeface="+mn-ea"/>
              </a:rPr>
              <a:t>R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新建容器</a:t>
            </a: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: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docker create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示例：docker create -it my_test:18.04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  <a:sym typeface="+mn-ea"/>
              </a:rPr>
              <a:t>R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启动容器</a:t>
            </a: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: docker start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示例：</a:t>
            </a: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start 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容器</a:t>
            </a: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id/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容器</a:t>
            </a: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name</a:t>
            </a: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28545"/>
            <a:ext cx="10836275" cy="1318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52340"/>
            <a:ext cx="10836910" cy="127063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6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、操作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容器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440" y="899160"/>
            <a:ext cx="10627360" cy="527812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  <a:sym typeface="+mn-ea"/>
              </a:rPr>
              <a:t>R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新建并启动容器：</a:t>
            </a: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run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示例： docker run -it my_test:18.04 /bin/bash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当利用docker [container] run来创建并启动容器时，Docker在后台运行的标准操作包括：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❑ 检查本地是否存在指定的镜像，不存在就从公有仓库下载；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❑ 利用镜像创建一个容器，并启动该容器；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❑ 分配一个文件系统给容器，并在只读的镜像层外面挂载一层可读写层；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❑ 从宿主主机配置的网桥接口中桥接一个虚拟接口到容器中去；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❑ 从网桥的地址池配置一个IP地址给容器；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❑ 执行用户指定的应用程序；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❑ 执行完毕后容器被自动终止。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</a:t>
            </a: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exit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命令退出</a:t>
            </a: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bash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进程，容器也会自动退出</a:t>
            </a: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47825"/>
            <a:ext cx="7494270" cy="12547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6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、操作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容器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440" y="982980"/>
            <a:ext cx="10627360" cy="51943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  <a:sym typeface="+mn-ea"/>
              </a:rPr>
              <a:t>R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守护态运行：</a:t>
            </a: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run -d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run -d my_test:18.04 /bin/sh -c "while true; do echo hello world; sleep 1;done"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要获取容器的输出信息，可以通过 docker logs 命令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创建守护态容器并交互</a:t>
            </a:r>
            <a:b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</a:b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run -itd --name=gang my_test:18.04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exec -it gang /bin/bash  进入到容器中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195830"/>
            <a:ext cx="10219055" cy="1356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45685"/>
            <a:ext cx="10219055" cy="153543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6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、操作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容器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440" y="982980"/>
            <a:ext cx="10627360" cy="51943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982980"/>
            <a:ext cx="1005649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停止容器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</a:rPr>
              <a:t>R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暂停容器：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docker pause 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处于paused状态的容器，可以使用docker unpause 命令来恢复到运行状态。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>
              <a:latin typeface="Wingdings 2" panose="05020102010507070707" charset="0"/>
              <a:ea typeface="华文楷体" panose="02010600040101010101" charset="-122"/>
              <a:cs typeface="Wingdings 2" panose="05020102010507070707" charset="0"/>
            </a:endParaRPr>
          </a:p>
          <a:p>
            <a:r>
              <a:rPr lang="zh-CN" altLang="en-US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</a:rPr>
              <a:t>R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终止容器：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docker stop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处于终止状态的容器，可以通过docker  start命令来重新启动：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引入：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docker restart命令会将一个运行态的容器先终止，然后再重新启动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035" y="1651635"/>
            <a:ext cx="10362565" cy="1728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35" y="4401185"/>
            <a:ext cx="10362565" cy="84518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6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、操作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容器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440" y="982980"/>
            <a:ext cx="10627360" cy="51943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982980"/>
            <a:ext cx="1005649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连接容器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  <a:sym typeface="+mn-ea"/>
              </a:rPr>
              <a:t>R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attach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命令：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attach 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当多个窗口同时attach到同一个容器的时候，所有窗口都会同步显示；当某个窗口因命令阻塞时，其他窗口也无法执行操作了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。不推荐使用。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Wingdings 2" panose="05020102010507070707" charset="0"/>
              <a:ea typeface="华文楷体" panose="02010600040101010101" charset="-122"/>
              <a:cs typeface="Wingdings 2" panose="05020102010507070707" charset="0"/>
              <a:sym typeface="+mn-ea"/>
            </a:endParaRPr>
          </a:p>
          <a:p>
            <a:r>
              <a:rPr lang="en-US" altLang="zh-CN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  <a:sym typeface="+mn-ea"/>
              </a:rPr>
              <a:t>R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exec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命令：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exec 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示例：docker exec -it gang /bin/bash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可以看到会打开一个新的bash终端，在不影响容器内其他应用的前提下，用户可以与容器进行交互。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【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参数-t让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ocker分配一个伪终端并绑定在容器的标准输入上，-i让容器的标准输入保持打开，通过exec命令对容器执行操作是最为推荐的方式。】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**</a:t>
            </a:r>
            <a:r>
              <a:rPr lang="zh-CN" altLang="en-US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只有容器在运行态时才可以连接，非运行态不能连接。</a:t>
            </a:r>
            <a:endParaRPr lang="zh-CN" altLang="en-US"/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112770"/>
            <a:ext cx="7506335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6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、操作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容器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440" y="982980"/>
            <a:ext cx="10627360" cy="51943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982980"/>
            <a:ext cx="1005649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删除容器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 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rm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命令可以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删除处于终止或退出状态的容器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。默认情况下，是不能删除还处于运行状态的容器。如果要直接删除一个运行中的容器，可以添加-f参数。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565" y="2265680"/>
            <a:ext cx="10787380" cy="19704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4728210"/>
            <a:ext cx="10987405" cy="121793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6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、操作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容器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440" y="982980"/>
            <a:ext cx="10627360" cy="51943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982980"/>
            <a:ext cx="1005649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导入和导出容器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r>
              <a:rPr lang="zh-CN" altLang="en-US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  <a:sym typeface="+mn-ea"/>
              </a:rPr>
              <a:t>R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导出容器：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export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导出一个已经创建的容器到一个文件，不管此时这个容器是否处于运行状态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。其中，可以通过-o选项来指定导出的tar文件名，也可以直接通过重定向来实现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示例：docker export -o gang.tar gang  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docker export gang &gt; gang.tar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953510"/>
            <a:ext cx="10847070" cy="118300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6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、操作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容器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440" y="982980"/>
            <a:ext cx="10627360" cy="51943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982980"/>
            <a:ext cx="10056495" cy="701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  <a:sym typeface="+mn-ea"/>
              </a:rPr>
              <a:t>R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导入容器：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import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导出的文件又可以使用docker [container] import命令导入变成镜像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示例：docker import gang.tar gang/test:v1.0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实际上，既可以使用docker load命令来导入镜像存储文件到本地镜像库，也可以使用docker[container] import命令来导入一个容器快照到本地镜像库。这两者的区别在于：容器快照文件将丢弃所有的历史记录和元数据信息（即仅保存容器当时的快照状态），而镜像存储文件将保存完整记录，体积更大。此外，从容器快照文件导入时可以重新指定标签等元数据信息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/>
          </a:p>
          <a:p>
            <a:endParaRPr lang="en-US" altLang="zh-CN"/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355" y="2301875"/>
            <a:ext cx="10565130" cy="18370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9065"/>
            <a:ext cx="8161655" cy="610235"/>
          </a:xfrm>
        </p:spPr>
        <p:txBody>
          <a:bodyPr/>
          <a:p>
            <a:pPr algn="l">
              <a:lnSpc>
                <a:spcPct val="90000"/>
              </a:lnSpc>
            </a:pPr>
            <a:r>
              <a:rPr lang="en-US" altLang="zh-CN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、图解物理机、虚拟机与容器</a:t>
            </a:r>
            <a:endParaRPr lang="en-US" altLang="zh-CN"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latin typeface="华文楷体" panose="02010600040101010101" charset="-122"/>
                <a:ea typeface="华文楷体" panose="02010600040101010101" charset="-122"/>
              </a:rPr>
              <a:t>物理机</a:t>
            </a:r>
            <a:endParaRPr lang="zh-CN" altLang="en-US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4" name="图片 3" descr="e9444d264eeaea2b178a71c9ed823c9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885" y="1694815"/>
            <a:ext cx="9142730" cy="448246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6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、操作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容器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440" y="982980"/>
            <a:ext cx="10627360" cy="51943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982980"/>
            <a:ext cx="1005649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查看容器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  <a:sym typeface="+mn-ea"/>
              </a:rPr>
              <a:t>R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查看容器详情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查看某容器的具体信息，会以json格式返回包括容器Id、创建时间、路径、状态、镜像、配置等在内的各项信息：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示例：docker inspect  CONTAINER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  <a:sym typeface="+mn-ea"/>
              </a:rPr>
              <a:t>R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查看容器内进程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这个子命令类似于Linux系统中的top命令，会打印出容器内的进程信息，包括PID、用户、时间、命令等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示例：docker top CONTAINER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  <a:sym typeface="+mn-ea"/>
              </a:rPr>
              <a:t>R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查看统计信息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显示CPU、内存、存储、网络等使用情况的统计信息。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示例：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stats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CONTAINER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7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、访问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仓库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440" y="982980"/>
            <a:ext cx="10627360" cy="51943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sz="1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搭建私有仓库 ，服务器为腾讯云，地址：</a:t>
            </a:r>
            <a:r>
              <a:rPr lang="en-US" altLang="zh-CN" sz="1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49.232.165.151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  <a:sym typeface="+mn-ea"/>
              </a:rPr>
              <a:t>R</a:t>
            </a: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下载registry镜像</a:t>
            </a: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pull registry</a:t>
            </a: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pull busybox    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测试镜像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run -d -p 5000:5000 registry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默认情况下，会将仓库存放于容器内的/tmp/registry目录下，这样如果容器被删除，则存放于容器中的镜像也会丢失，所以我们一般情况下会指定本地一个目录挂载到容器内的/tmp/registry下，如下：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run -itd -v /data/registry:/var/lib/registry -p 5000:5000 --restart=always --name registry registry:latest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测试镜像仓库中所有的镜像 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，此时为空</a:t>
            </a: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curl http://49.232.165.151:5000/v2/_catalog  </a:t>
            </a: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605" y="5136515"/>
            <a:ext cx="10639425" cy="114490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7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、访问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仓库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440" y="982980"/>
            <a:ext cx="10751185" cy="57658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参数说明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-itd：在容器中打开一个伪终端进行交互操作，并在后台运行；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-v：把宿主机的/data/registry目录绑定 到 容器/var/lib/registry目录(这个目录是registry容器中存放镜像文件的目录)，来实现数据的持久化；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-p：映射端口；访问宿主机的5000端口就访问到registry容器的服务了；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--restart=always：这是重启的策略，假如这个容器异常退出会自动重启容器；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--name registry：创建容器命名为registry，你可以随便命名；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registry:latest：这个是刚才pull下来的镜像；</a:t>
            </a:r>
            <a:endParaRPr lang="zh-CN" altLang="en-US" sz="1800"/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给</a:t>
            </a:r>
            <a:r>
              <a:rPr lang="zh-CN" altLang="en-US" sz="1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镜像打标签，以做区分：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tag busybox:latest 49.232.165.151:5000/busybox:v1.0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busybox:lastest   这是源镜像，也是刚才pull下来的镜像文件；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49.232.165.151:5000/busybox:v1</a:t>
            </a: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.0    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这是目标镜像，带有registry私有镜像服务器的IP地址和端口；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7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、访问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仓库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440" y="982980"/>
            <a:ext cx="10751185" cy="57658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上传到镜像服务器</a:t>
            </a:r>
            <a:endParaRPr lang="zh-CN" altLang="en-US" sz="1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[root@VM_0_17_centos ~]# docker push 49.232.165.151:5000/busybox:v1.0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The push refers to a repository [49.232.165.151:5000/busybox]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Get https://49.232.165.151:5000/v1/_ping: http: server gave HTTP response to HTTPS client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解决方案：修改/etc/sysconfig/docker文件，并重新启动docker服务。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ADD_REGISTRY='--add-registry 49.232.165.151:5000'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INSECURE_REGISTRY='--insecure-registry 49.232.165.151:5000'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然后重启：systemctl restart docker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600"/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600"/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600"/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0700" y="3642360"/>
            <a:ext cx="6944995" cy="270256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7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、访问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仓库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440" y="982980"/>
            <a:ext cx="10751185" cy="57658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重启</a:t>
            </a:r>
            <a:r>
              <a:rPr lang="en-US" altLang="zh-CN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服务失败，提示：</a:t>
            </a:r>
            <a:endParaRPr lang="zh-CN" altLang="en-US" sz="1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Job for docker.service failed because the control process exited with error code. See "systemctl status docker.service" and "journalctl -xe" for details.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查看具体原因，</a:t>
            </a: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systemctl status docker 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如下图所示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尝试清理</a:t>
            </a: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进程，然后重启，问题解决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ps -ef|grep docker| grep -v grep | awk '{print $2}' | xargs kill -9</a:t>
            </a:r>
            <a:endParaRPr lang="zh-CN" altLang="en-US" sz="1600">
              <a:solidFill>
                <a:srgbClr val="FF0000"/>
              </a:solidFill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6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23795"/>
            <a:ext cx="10822305" cy="288417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7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、访问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仓库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440" y="982980"/>
            <a:ext cx="10751185" cy="57658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重启完之后再次执行推送命令，把本地镜像推送到私有服务器上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6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6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6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测试镜像是否上传成功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[root@VM_0_17_centos ~]# curl http://49.232.165.151:5000/v2/_catalog    </a:t>
            </a: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# 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列出所有镜像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{"repositories":["busybox"]}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[root@VM_0_17_centos ~]# curl  http://49.232.165.151:5000/v2/busybox/tags/list   </a:t>
            </a: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# 列出busybox镜像有哪些tag</a:t>
            </a:r>
            <a:endParaRPr lang="en-US" altLang="zh-CN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{"name":"busybox","tags":["v1.0"]}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或是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将本地镜像删除后从私有仓库重新下载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 pull 49.232.165.151:5000/busybox:v1.0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16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45260"/>
            <a:ext cx="10382885" cy="996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0" y="4046855"/>
            <a:ext cx="6821805" cy="21653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8、docker api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440" y="982980"/>
            <a:ext cx="10751185" cy="57658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docker官方主要有三大对外api：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 Docker Registry API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这个是docker镜像仓库的api，通过操作这套API，你可以自由的自动化、程序化的管理你的镜像仓库。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 Docker Hub API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Docker Hub API是用户管理操作的API，docker hub是使用校验和公共 namespaces 的方式来存储账户信息、认证账户、进行账户授权。API同时也允许操作相关的用户仓库和 library 仓库。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 Docker Remote API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这套API用于控制主机 Docker 服务端的 API，等价于 docker命令行客户端。 有了它，你能远程操作docker容器，更重要的是你可以通过程序自动化运维docker进程。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9、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配置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远程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api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访问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440" y="982980"/>
            <a:ext cx="10751185" cy="5765800"/>
          </a:xfrm>
        </p:spPr>
        <p:txBody>
          <a:bodyPr>
            <a:noAutofit/>
          </a:bodyPr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Docker默认是没有开启HTTP远程访问的，默认只支持通过unix socket通信操作docker daemon</a:t>
            </a:r>
            <a:r>
              <a:rPr lang="en-US" altLang="zh-CN" sz="1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</a:t>
            </a:r>
            <a:r>
              <a:rPr lang="zh-CN" altLang="en-US" sz="1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若需要使用HTTP restful接口则需要修改配置。默认Centos7.X下配置文件地址在 /usr/lib/systemd/system/ 下面。</a:t>
            </a:r>
            <a:endParaRPr lang="zh-CN" altLang="en-US" sz="18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</a:t>
            </a:r>
            <a:r>
              <a:rPr lang="zh-CN" altLang="en-US" sz="1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编辑</a:t>
            </a:r>
            <a:r>
              <a:rPr lang="en-US" altLang="zh-CN" sz="1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docker.service</a:t>
            </a:r>
            <a:endParaRPr lang="en-US" altLang="zh-CN" sz="18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vim /lib/systemd/system/docker.service</a:t>
            </a:r>
            <a:endParaRPr lang="en-US" altLang="zh-CN" sz="18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</a:t>
            </a:r>
            <a:r>
              <a:rPr lang="zh-CN" altLang="en-US" sz="1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修改</a:t>
            </a:r>
            <a:r>
              <a:rPr lang="en-US" altLang="zh-CN" sz="1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ExecStart如下</a:t>
            </a:r>
            <a:endParaRPr lang="en-US" altLang="zh-CN" sz="18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ExecStart=/usr/bin/dockerd</a:t>
            </a:r>
            <a:r>
              <a:rPr lang="en-US" altLang="zh-CN" sz="1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-current</a:t>
            </a:r>
            <a:r>
              <a:rPr lang="zh-CN" altLang="en-US" sz="1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-H tcp://0.0.0.0:2375 -H unix://var/run/docker.sock </a:t>
            </a:r>
            <a:endParaRPr lang="zh-CN" altLang="en-US" sz="18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</a:t>
            </a:r>
            <a:r>
              <a:rPr lang="zh-CN" altLang="en-US" sz="1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加载docker守护线程</a:t>
            </a:r>
            <a:endParaRPr lang="zh-CN" altLang="en-US" sz="18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systemctl daemon-reload </a:t>
            </a:r>
            <a:endParaRPr lang="zh-CN" altLang="en-US" sz="18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4.重启docker</a:t>
            </a:r>
            <a:endParaRPr lang="en-US" altLang="zh-CN" sz="18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systemctl restart docker</a:t>
            </a:r>
            <a:endParaRPr lang="en-US" altLang="zh-CN" sz="18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5.开启端口</a:t>
            </a:r>
            <a:r>
              <a:rPr lang="zh-CN" altLang="en-US" sz="1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若不开启端口，则会提示：没有到主机的路由</a:t>
            </a: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/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拒绝连接</a:t>
            </a:r>
            <a:r>
              <a:rPr lang="zh-CN" altLang="en-US" sz="1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en-US" altLang="zh-CN" sz="18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firewall-cmd --zone=public --add-port=2375/tcp --permanent </a:t>
            </a:r>
            <a:endParaRPr lang="en-US" altLang="zh-CN" sz="18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en-US" altLang="zh-CN" sz="1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6.</a:t>
            </a:r>
            <a:r>
              <a:rPr lang="zh-CN" altLang="en-US" sz="18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立即生效</a:t>
            </a:r>
            <a:endParaRPr lang="zh-CN" altLang="en-US" sz="18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algn="l" fontAlgn="auto">
              <a:lnSpc>
                <a:spcPct val="100000"/>
              </a:lnSpc>
              <a:buNone/>
            </a:pPr>
            <a:r>
              <a:rPr lang="zh-CN" altLang="en-US" sz="1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firewall-cmd --reload </a:t>
            </a:r>
            <a:endParaRPr lang="zh-CN" altLang="en-US" sz="1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9、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配置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远程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api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访问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7" name="内容占位符 6"/>
          <p:cNvSpPr/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zh-CN" altLang="en-US" sz="16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</a:rPr>
              <a:t>R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列举</a:t>
            </a: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docker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容器 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curl http://49.232.165.151:2375/containers/json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	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格式化输出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	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curl http://49.232.165.151:2375/containers/json | python -m json.tool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r>
              <a:rPr lang="zh-CN" altLang="en-US" sz="16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  <a:sym typeface="+mn-ea"/>
              </a:rPr>
              <a:t>R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列举</a:t>
            </a:r>
            <a:r>
              <a:rPr lang="en-US" altLang="zh-CN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镜像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curl http://49.232.165.151:2375/images/json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r>
              <a:rPr lang="zh-CN" altLang="en-US" sz="16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</a:rPr>
              <a:t>R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查询镜像详细信息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curl http://49.232.165.151:2375/images/037054c3063b/json</a:t>
            </a:r>
            <a:endParaRPr lang="zh-CN" altLang="en-US" sz="1600">
              <a:latin typeface="Wingdings 2" panose="05020102010507070707" charset="0"/>
              <a:ea typeface="华文楷体" panose="02010600040101010101" charset="-122"/>
              <a:cs typeface="Wingdings 2" panose="05020102010507070707" charset="0"/>
            </a:endParaRPr>
          </a:p>
          <a:p>
            <a:pPr marL="0" indent="0">
              <a:buNone/>
            </a:pPr>
            <a:r>
              <a:rPr lang="zh-CN" altLang="en-US" sz="1600">
                <a:latin typeface="Wingdings 2" panose="05020102010507070707" charset="0"/>
                <a:ea typeface="华文楷体" panose="02010600040101010101" charset="-122"/>
                <a:cs typeface="Wingdings 2" panose="05020102010507070707" charset="0"/>
              </a:rPr>
              <a:t>R</a:t>
            </a: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启动容器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curl -X POST -H "Content-Type: application/json" http://49.232.165.151:2375/containers/a08d2c145f35/start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r>
              <a:rPr lang="zh-CN" altLang="en-US" sz="1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官方文档：https://docs.docker.com/engine/api/v1.29/#operation/ContainerList</a:t>
            </a: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endParaRPr lang="zh-CN" altLang="en-US" sz="1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3419759" y="2622550"/>
            <a:ext cx="3660775" cy="112776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14000" b="1">
                <a:solidFill>
                  <a:srgbClr val="258AF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7000" b="1">
                <a:solidFill>
                  <a:srgbClr val="258AFE"/>
                </a:solidFill>
              </a:rPr>
              <a:t>THANKS</a:t>
            </a:r>
            <a:endParaRPr sz="7000" b="1">
              <a:solidFill>
                <a:srgbClr val="258AFE"/>
              </a:solidFill>
            </a:endParaRPr>
          </a:p>
        </p:txBody>
      </p:sp>
      <p:pic>
        <p:nvPicPr>
          <p:cNvPr id="317" name="pasted-image.pdf"/>
          <p:cNvPicPr/>
          <p:nvPr/>
        </p:nvPicPr>
        <p:blipFill>
          <a:blip r:embed="rId1"/>
          <a:stretch>
            <a:fillRect/>
          </a:stretch>
        </p:blipFill>
        <p:spPr>
          <a:xfrm>
            <a:off x="9787877" y="225054"/>
            <a:ext cx="1403591" cy="46828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、图解物理机、虚拟机与容器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latin typeface="华文楷体" panose="02010600040101010101" charset="-122"/>
                <a:ea typeface="华文楷体" panose="02010600040101010101" charset="-122"/>
              </a:rPr>
              <a:t>虚拟机</a:t>
            </a:r>
            <a:endParaRPr lang="zh-CN" altLang="en-US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5" name="图片 4" descr="bb23f04f2b23b2312b04ba87dc8ad31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775" y="1734820"/>
            <a:ext cx="9142730" cy="40760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、图解物理机、虚拟机与容器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200">
                <a:latin typeface="华文楷体" panose="02010600040101010101" charset="-122"/>
                <a:ea typeface="华文楷体" panose="02010600040101010101" charset="-122"/>
              </a:rPr>
              <a:t>容器</a:t>
            </a:r>
            <a:endParaRPr lang="zh-CN" altLang="en-US" sz="3200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4" name="图片 3" descr="e34f0f2a4b8718f09c8b366a14d5e9a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885" y="1753235"/>
            <a:ext cx="9142730" cy="38347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、图解物理机、虚拟机与容器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42975" y="1266825"/>
            <a:ext cx="1015174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通过上面这三张抽象图，我们大概可以通过类比概括出：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容器虚拟化的是操作系统而不是硬件，容器之间是共享同一套操作系统资源的，容器内的应用进程直接运行于宿主的内核，容器内没有自己的内核。虚拟机技术是虚拟出一套硬件后，在其上运行一个完整操作系统，在该系统上再运行所需应用进程。因此容器比传统虚拟机更为轻便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3625" y="3710305"/>
            <a:ext cx="7331710" cy="25311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3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、什么是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endParaRPr lang="en-US" altLang="zh-CN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1042670"/>
            <a:ext cx="3789680" cy="6123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Docker是一款针对程序开发人员和系统管理员来开发、部署、运行应用的一款虚拟化平台。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Docker 可以让你像使用集装箱一样快速的组合成应用，并且可以像运输标准集装箱一样，尽可能的屏蔽代码层面的差异。Docker 会尽可能的缩短从代码测试到产品部署的时间。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docker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思想：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a.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集装箱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；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b.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标准化： ①运输方式、②存储方式、 ③API接口；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c.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隔离；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125334d2b6dc3e34e6943ad5acc5e8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7870" y="1042670"/>
            <a:ext cx="7439660" cy="46602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ags/tag2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lang="zh-CN" altLang="en-US" sz="2000">
            <a:latin typeface="华文楷体" panose="02010600040101010101" charset="-122"/>
            <a:ea typeface="华文楷体" panose="02010600040101010101" charset="-122"/>
            <a:cs typeface="华文楷体" panose="02010600040101010101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14156</Words>
  <Application>WPS 演示</Application>
  <PresentationFormat>宽屏</PresentationFormat>
  <Paragraphs>734</Paragraphs>
  <Slides>59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5" baseType="lpstr">
      <vt:lpstr>Arial</vt:lpstr>
      <vt:lpstr>方正书宋_GBK</vt:lpstr>
      <vt:lpstr>Wingdings</vt:lpstr>
      <vt:lpstr>华文楷体</vt:lpstr>
      <vt:lpstr>微软雅黑</vt:lpstr>
      <vt:lpstr>汉仪旗黑</vt:lpstr>
      <vt:lpstr>Calibri</vt:lpstr>
      <vt:lpstr>Helvetica Neue</vt:lpstr>
      <vt:lpstr>Wingdings 2</vt:lpstr>
      <vt:lpstr>Helvetica</vt:lpstr>
      <vt:lpstr>宋体</vt:lpstr>
      <vt:lpstr>Arial Unicode MS</vt:lpstr>
      <vt:lpstr>汉仪书宋二KW</vt:lpstr>
      <vt:lpstr>Calibri Light</vt:lpstr>
      <vt:lpstr>Office 主题</vt:lpstr>
      <vt:lpstr>TCLayout.ActiveDocument.1</vt:lpstr>
      <vt:lpstr>docker基础分享</vt:lpstr>
      <vt:lpstr>目录</vt:lpstr>
      <vt:lpstr>PowerPoint 演示文稿</vt:lpstr>
      <vt:lpstr>1、什么是容器？</vt:lpstr>
      <vt:lpstr>2、图解物理机、虚拟机与容器</vt:lpstr>
      <vt:lpstr>2、图解物理机、虚拟机与容器</vt:lpstr>
      <vt:lpstr>2、图解物理机、虚拟机与容器</vt:lpstr>
      <vt:lpstr>2、图解物理机、虚拟机与容器</vt:lpstr>
      <vt:lpstr>3、什么是docker</vt:lpstr>
      <vt:lpstr>4、docker容器的特点</vt:lpstr>
      <vt:lpstr>5、为什么要用docker?</vt:lpstr>
      <vt:lpstr>PowerPoint 演示文稿</vt:lpstr>
      <vt:lpstr>1、docker引擎</vt:lpstr>
      <vt:lpstr>2、docker架构</vt:lpstr>
      <vt:lpstr>3、docker image镜像概念</vt:lpstr>
      <vt:lpstr>4、docker image镜像分类</vt:lpstr>
      <vt:lpstr>5、docker image镜像大小</vt:lpstr>
      <vt:lpstr>6、docker image镜像制作</vt:lpstr>
      <vt:lpstr>8、docker  container容器</vt:lpstr>
      <vt:lpstr>9、docker registry仓库</vt:lpstr>
      <vt:lpstr>PowerPoint 演示文稿</vt:lpstr>
      <vt:lpstr>1、docker 安装环境</vt:lpstr>
      <vt:lpstr>2、docker 卸载</vt:lpstr>
      <vt:lpstr>2、docker 卸载</vt:lpstr>
      <vt:lpstr>3、docker 安装</vt:lpstr>
      <vt:lpstr>4、docker 启动</vt:lpstr>
      <vt:lpstr>4、docker 启动</vt:lpstr>
      <vt:lpstr>4、docker 查看相关信息</vt:lpstr>
      <vt:lpstr>5、使用docker镜像</vt:lpstr>
      <vt:lpstr>5、使用docker镜像</vt:lpstr>
      <vt:lpstr>5、使用docker镜像</vt:lpstr>
      <vt:lpstr>5、使用docker镜像</vt:lpstr>
      <vt:lpstr>5、使用docker镜像</vt:lpstr>
      <vt:lpstr>5、使用docker镜像</vt:lpstr>
      <vt:lpstr>5、使用docker镜像</vt:lpstr>
      <vt:lpstr>5、使用docker镜像</vt:lpstr>
      <vt:lpstr>5、使用docker镜像</vt:lpstr>
      <vt:lpstr>5、使用docker镜像</vt:lpstr>
      <vt:lpstr>5、使用docker镜像</vt:lpstr>
      <vt:lpstr>5、使用docker镜像</vt:lpstr>
      <vt:lpstr>5、使用docker镜像</vt:lpstr>
      <vt:lpstr>6、操作docker容器</vt:lpstr>
      <vt:lpstr>6、操作docker容器</vt:lpstr>
      <vt:lpstr>6、操作docker容器</vt:lpstr>
      <vt:lpstr>6、操作docker容器</vt:lpstr>
      <vt:lpstr>6、操作docker容器</vt:lpstr>
      <vt:lpstr>6、操作docker容器</vt:lpstr>
      <vt:lpstr>6、操作docker容器</vt:lpstr>
      <vt:lpstr>6、操作docker容器</vt:lpstr>
      <vt:lpstr>6、操作docker容器</vt:lpstr>
      <vt:lpstr>7、访问docker仓库</vt:lpstr>
      <vt:lpstr>7、访问docker仓库</vt:lpstr>
      <vt:lpstr>7、访问docker仓库</vt:lpstr>
      <vt:lpstr>7、访问docker仓库</vt:lpstr>
      <vt:lpstr>7、访问docker仓库</vt:lpstr>
      <vt:lpstr>8、docker api</vt:lpstr>
      <vt:lpstr>9、配置docker远程api访问</vt:lpstr>
      <vt:lpstr>9、配置docker远程api访问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yuzhigang</dc:creator>
  <cp:lastModifiedBy>yuzhigang</cp:lastModifiedBy>
  <cp:revision>392</cp:revision>
  <dcterms:created xsi:type="dcterms:W3CDTF">2021-05-14T08:00:23Z</dcterms:created>
  <dcterms:modified xsi:type="dcterms:W3CDTF">2021-05-14T08:00:23Z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2052-3.5.1.5630</vt:lpwstr>
  </property>
</Properties>
</file>